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9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2F3F5-2B04-4C7B-BF20-A9C0687DF235}" type="datetimeFigureOut">
              <a:rPr lang="en-GB" smtClean="0"/>
              <a:t>08/12/2017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E5F7FA-629C-43E6-BA7B-616B7E2BFF98}" type="slidenum">
              <a:rPr lang="en-GB" smtClean="0"/>
              <a:t>‹#›</a:t>
            </a:fld>
            <a:endParaRPr lang="en-GB"/>
          </a:p>
        </p:txBody>
      </p:sp>
    </p:spTree>
    <p:extLst>
      <p:ext uri="{BB962C8B-B14F-4D97-AF65-F5344CB8AC3E}">
        <p14:creationId xmlns:p14="http://schemas.microsoft.com/office/powerpoint/2010/main" val="147107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94FEDF-16A0-456B-BCD4-B053178E7D7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3508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smtClean="0">
                <a:latin typeface="Titillium" panose="00000500000000000000" pitchFamily="50" charset="0"/>
                <a:cs typeface="Arial" panose="020B0604020202020204" pitchFamily="34" charset="0"/>
              </a:rPr>
              <a:t>The length and style of the introduction differs – it may contain all or some of these aspects (again refer to your specific brief). </a:t>
            </a:r>
            <a:endParaRPr lang="en-US" altLang="en-US" dirty="0" smtClean="0">
              <a:latin typeface="Titillium" panose="00000500000000000000" pitchFamily="50" charset="0"/>
              <a:cs typeface="Arial" panose="020B0604020202020204" pitchFamily="34" charset="0"/>
            </a:endParaRPr>
          </a:p>
        </p:txBody>
      </p:sp>
    </p:spTree>
    <p:extLst>
      <p:ext uri="{BB962C8B-B14F-4D97-AF65-F5344CB8AC3E}">
        <p14:creationId xmlns:p14="http://schemas.microsoft.com/office/powerpoint/2010/main" val="2079809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nip Single Corner Rectangle 6"/>
          <p:cNvSpPr>
            <a:spLocks/>
          </p:cNvSpPr>
          <p:nvPr/>
        </p:nvSpPr>
        <p:spPr bwMode="auto">
          <a:xfrm>
            <a:off x="-1" y="1892300"/>
            <a:ext cx="10922001" cy="1155700"/>
          </a:xfrm>
          <a:custGeom>
            <a:avLst/>
            <a:gdLst>
              <a:gd name="T0" fmla="*/ 0 w 7244010"/>
              <a:gd name="T1" fmla="*/ 0 h 1470025"/>
              <a:gd name="T2" fmla="*/ 7676747 w 7244010"/>
              <a:gd name="T3" fmla="*/ 0 h 1470025"/>
              <a:gd name="T4" fmla="*/ 8277225 w 7244010"/>
              <a:gd name="T5" fmla="*/ 1155700 h 1470025"/>
              <a:gd name="T6" fmla="*/ 0 w 7244010"/>
              <a:gd name="T7" fmla="*/ 1155700 h 1470025"/>
              <a:gd name="T8" fmla="*/ 0 w 7244010"/>
              <a:gd name="T9" fmla="*/ 0 h 14700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44010" h="1470025">
                <a:moveTo>
                  <a:pt x="0" y="0"/>
                </a:moveTo>
                <a:lnTo>
                  <a:pt x="6718487" y="0"/>
                </a:lnTo>
                <a:lnTo>
                  <a:pt x="7244010" y="1470025"/>
                </a:lnTo>
                <a:lnTo>
                  <a:pt x="0" y="1470025"/>
                </a:lnTo>
                <a:lnTo>
                  <a:pt x="0" y="0"/>
                </a:lnTo>
                <a:close/>
              </a:path>
            </a:pathLst>
          </a:custGeom>
          <a:solidFill>
            <a:srgbClr val="3B88A5"/>
          </a:solidFill>
          <a:ln>
            <a:noFill/>
          </a:ln>
          <a:effectLst>
            <a:outerShdw blurRad="40005" dist="22987" dir="5400000" algn="tl" rotWithShape="0">
              <a:srgbClr val="000000">
                <a:alpha val="34999"/>
              </a:srgbClr>
            </a:outerShdw>
          </a:effectLst>
          <a:extLst>
            <a:ext uri="{91240B29-F687-4f45-9708-019B960494DF}"/>
          </a:extLst>
        </p:spPr>
        <p:txBody>
          <a:bodyPr anchor="ctr"/>
          <a:lstStyle/>
          <a:p>
            <a:pPr eaLnBrk="1" hangingPunct="1">
              <a:defRPr/>
            </a:pPr>
            <a:endParaRPr lang="en-GB" sz="1800" dirty="0">
              <a:latin typeface="Titillium" panose="00000500000000000000" pitchFamily="50" charset="0"/>
            </a:endParaRPr>
          </a:p>
        </p:txBody>
      </p:sp>
      <p:sp>
        <p:nvSpPr>
          <p:cNvPr id="5" name="Isosceles Triangle 4"/>
          <p:cNvSpPr>
            <a:spLocks noChangeArrowheads="1"/>
          </p:cNvSpPr>
          <p:nvPr/>
        </p:nvSpPr>
        <p:spPr bwMode="auto">
          <a:xfrm rot="10800000" flipH="1" flipV="1">
            <a:off x="11125200" y="2470151"/>
            <a:ext cx="4064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extLst>
        </p:spPr>
        <p:txBody>
          <a:bodyPr anchor="ctr"/>
          <a:lstStyle/>
          <a:p>
            <a:pPr algn="ctr" eaLnBrk="1" hangingPunct="1">
              <a:defRPr/>
            </a:pPr>
            <a:endParaRPr lang="en-US" sz="1800" dirty="0">
              <a:solidFill>
                <a:srgbClr val="FF0000"/>
              </a:solidFill>
              <a:latin typeface="Titillium" panose="00000500000000000000" pitchFamily="50" charset="0"/>
            </a:endParaRPr>
          </a:p>
        </p:txBody>
      </p:sp>
      <p:sp>
        <p:nvSpPr>
          <p:cNvPr id="6" name="Isosceles Triangle 5"/>
          <p:cNvSpPr>
            <a:spLocks noChangeArrowheads="1"/>
          </p:cNvSpPr>
          <p:nvPr/>
        </p:nvSpPr>
        <p:spPr bwMode="auto">
          <a:xfrm rot="10800000" flipH="1" flipV="1">
            <a:off x="10919884" y="2181226"/>
            <a:ext cx="4064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extLst>
        </p:spPr>
        <p:txBody>
          <a:bodyPr anchor="ctr"/>
          <a:lstStyle/>
          <a:p>
            <a:pPr algn="ctr" eaLnBrk="1" hangingPunct="1">
              <a:defRPr/>
            </a:pPr>
            <a:endParaRPr lang="en-US" sz="1800" dirty="0">
              <a:solidFill>
                <a:srgbClr val="FF0000"/>
              </a:solidFill>
              <a:latin typeface="Titillium" panose="00000500000000000000" pitchFamily="50" charset="0"/>
            </a:endParaRPr>
          </a:p>
        </p:txBody>
      </p:sp>
      <p:sp>
        <p:nvSpPr>
          <p:cNvPr id="7" name="Isosceles Triangle 6"/>
          <p:cNvSpPr>
            <a:spLocks noChangeArrowheads="1"/>
          </p:cNvSpPr>
          <p:nvPr/>
        </p:nvSpPr>
        <p:spPr bwMode="auto">
          <a:xfrm rot="10800000" flipH="1" flipV="1">
            <a:off x="10515600" y="2181226"/>
            <a:ext cx="4064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extLst>
        </p:spPr>
        <p:txBody>
          <a:bodyPr anchor="ctr"/>
          <a:lstStyle/>
          <a:p>
            <a:pPr algn="ctr" eaLnBrk="1" hangingPunct="1">
              <a:defRPr/>
            </a:pPr>
            <a:endParaRPr lang="en-US" sz="1800" dirty="0">
              <a:solidFill>
                <a:srgbClr val="FF0000"/>
              </a:solidFill>
              <a:latin typeface="Titillium" panose="00000500000000000000" pitchFamily="50" charset="0"/>
            </a:endParaRPr>
          </a:p>
        </p:txBody>
      </p:sp>
      <p:sp>
        <p:nvSpPr>
          <p:cNvPr id="8" name="Isosceles Triangle 7"/>
          <p:cNvSpPr>
            <a:spLocks noChangeArrowheads="1"/>
          </p:cNvSpPr>
          <p:nvPr/>
        </p:nvSpPr>
        <p:spPr bwMode="auto">
          <a:xfrm rot="10800000" flipH="1" flipV="1">
            <a:off x="10919884" y="2759076"/>
            <a:ext cx="4064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extLst>
        </p:spPr>
        <p:txBody>
          <a:bodyPr anchor="ctr"/>
          <a:lstStyle/>
          <a:p>
            <a:pPr algn="ctr" eaLnBrk="1" hangingPunct="1">
              <a:defRPr/>
            </a:pPr>
            <a:endParaRPr lang="en-US" sz="1800" dirty="0">
              <a:solidFill>
                <a:srgbClr val="FF0000"/>
              </a:solidFill>
              <a:latin typeface="Titillium" panose="00000500000000000000" pitchFamily="50" charset="0"/>
            </a:endParaRPr>
          </a:p>
        </p:txBody>
      </p:sp>
      <p:sp>
        <p:nvSpPr>
          <p:cNvPr id="9" name="Isosceles Triangle 8"/>
          <p:cNvSpPr>
            <a:spLocks noChangeArrowheads="1"/>
          </p:cNvSpPr>
          <p:nvPr/>
        </p:nvSpPr>
        <p:spPr bwMode="auto">
          <a:xfrm rot="10800000" flipH="1" flipV="1">
            <a:off x="11326284" y="2759076"/>
            <a:ext cx="4064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extLst>
        </p:spPr>
        <p:txBody>
          <a:bodyPr anchor="ctr"/>
          <a:lstStyle/>
          <a:p>
            <a:pPr algn="ctr" eaLnBrk="1" hangingPunct="1">
              <a:defRPr/>
            </a:pPr>
            <a:endParaRPr lang="en-US" sz="1800" dirty="0">
              <a:solidFill>
                <a:srgbClr val="FF0000"/>
              </a:solidFill>
              <a:latin typeface="Titillium" panose="00000500000000000000" pitchFamily="50" charset="0"/>
            </a:endParaRPr>
          </a:p>
        </p:txBody>
      </p:sp>
      <p:sp>
        <p:nvSpPr>
          <p:cNvPr id="10" name="Isosceles Triangle 9"/>
          <p:cNvSpPr>
            <a:spLocks noChangeArrowheads="1"/>
          </p:cNvSpPr>
          <p:nvPr/>
        </p:nvSpPr>
        <p:spPr bwMode="auto">
          <a:xfrm rot="10800000" flipH="1" flipV="1">
            <a:off x="10716684" y="2470151"/>
            <a:ext cx="4064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extLst>
        </p:spPr>
        <p:txBody>
          <a:bodyPr anchor="ctr"/>
          <a:lstStyle/>
          <a:p>
            <a:pPr algn="ctr" eaLnBrk="1" hangingPunct="1">
              <a:defRPr/>
            </a:pPr>
            <a:endParaRPr lang="en-US" sz="1800" dirty="0">
              <a:solidFill>
                <a:srgbClr val="FF0000"/>
              </a:solidFill>
              <a:latin typeface="Titillium" panose="00000500000000000000" pitchFamily="50" charset="0"/>
            </a:endParaRPr>
          </a:p>
        </p:txBody>
      </p:sp>
      <p:sp>
        <p:nvSpPr>
          <p:cNvPr id="11" name="Isosceles Triangle 10"/>
          <p:cNvSpPr>
            <a:spLocks noChangeArrowheads="1"/>
          </p:cNvSpPr>
          <p:nvPr/>
        </p:nvSpPr>
        <p:spPr bwMode="auto">
          <a:xfrm rot="10800000" flipH="1" flipV="1">
            <a:off x="10312400" y="1892300"/>
            <a:ext cx="4064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extLst>
        </p:spPr>
        <p:txBody>
          <a:bodyPr anchor="ctr"/>
          <a:lstStyle/>
          <a:p>
            <a:pPr algn="ctr" eaLnBrk="1" hangingPunct="1">
              <a:defRPr/>
            </a:pPr>
            <a:endParaRPr lang="en-US" sz="1800" dirty="0">
              <a:solidFill>
                <a:srgbClr val="FF0000"/>
              </a:solidFill>
              <a:latin typeface="Titillium" panose="00000500000000000000" pitchFamily="50" charset="0"/>
            </a:endParaRPr>
          </a:p>
        </p:txBody>
      </p:sp>
      <p:sp>
        <p:nvSpPr>
          <p:cNvPr id="12" name="Isosceles Triangle 11"/>
          <p:cNvSpPr>
            <a:spLocks noChangeArrowheads="1"/>
          </p:cNvSpPr>
          <p:nvPr/>
        </p:nvSpPr>
        <p:spPr bwMode="auto">
          <a:xfrm rot="10800000" flipH="1" flipV="1">
            <a:off x="10725151" y="1892300"/>
            <a:ext cx="406400" cy="288925"/>
          </a:xfrm>
          <a:prstGeom prst="triangle">
            <a:avLst>
              <a:gd name="adj" fmla="val 50000"/>
            </a:avLst>
          </a:prstGeom>
          <a:solidFill>
            <a:srgbClr val="3B88A5"/>
          </a:solidFill>
          <a:ln>
            <a:noFill/>
          </a:ln>
          <a:effectLst>
            <a:outerShdw blurRad="50800" dist="38100" dir="2700000" algn="tl" rotWithShape="0">
              <a:srgbClr val="808080">
                <a:alpha val="42999"/>
              </a:srgbClr>
            </a:outerShdw>
          </a:effectLst>
          <a:extLst>
            <a:ext uri="{91240B29-F687-4f45-9708-019B960494DF}"/>
          </a:extLst>
        </p:spPr>
        <p:txBody>
          <a:bodyPr anchor="ctr"/>
          <a:lstStyle/>
          <a:p>
            <a:pPr algn="ctr" eaLnBrk="1" hangingPunct="1">
              <a:defRPr/>
            </a:pPr>
            <a:endParaRPr lang="en-US" sz="1800" dirty="0">
              <a:solidFill>
                <a:srgbClr val="FF0000"/>
              </a:solidFill>
              <a:latin typeface="Titillium" panose="00000500000000000000" pitchFamily="50" charset="0"/>
            </a:endParaRPr>
          </a:p>
        </p:txBody>
      </p:sp>
      <p:sp>
        <p:nvSpPr>
          <p:cNvPr id="2" name="Title 1"/>
          <p:cNvSpPr>
            <a:spLocks noGrp="1"/>
          </p:cNvSpPr>
          <p:nvPr>
            <p:ph type="ctrTitle"/>
          </p:nvPr>
        </p:nvSpPr>
        <p:spPr>
          <a:xfrm>
            <a:off x="758464" y="1944852"/>
            <a:ext cx="9360480" cy="1050601"/>
          </a:xfrm>
        </p:spPr>
        <p:txBody>
          <a:bodyPr/>
          <a:lstStyle>
            <a:lvl1pPr algn="ctr">
              <a:defRPr>
                <a:solidFill>
                  <a:schemeClr val="tx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864097" y="3184315"/>
            <a:ext cx="8534400" cy="1752600"/>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dirty="0"/>
          </a:p>
        </p:txBody>
      </p:sp>
    </p:spTree>
    <p:extLst>
      <p:ext uri="{BB962C8B-B14F-4D97-AF65-F5344CB8AC3E}">
        <p14:creationId xmlns:p14="http://schemas.microsoft.com/office/powerpoint/2010/main" val="22099409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lvl4pPr>
              <a:defRPr>
                <a:latin typeface="Titillium" panose="00000500000000000000" pitchFamily="50" charset="0"/>
              </a:defRPr>
            </a:lvl4pPr>
            <a:lvl5pPr>
              <a:defRPr>
                <a:latin typeface="Titillium" panose="00000500000000000000" pitchFamily="50"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82688323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77839"/>
            <a:ext cx="2743200" cy="52228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477839"/>
            <a:ext cx="8026400" cy="5222875"/>
          </a:xfrm>
        </p:spPr>
        <p:txBody>
          <a:bodyPr vert="eaVert"/>
          <a:lstStyle>
            <a:lvl4pPr>
              <a:defRPr>
                <a:latin typeface="Titillium" panose="00000500000000000000" pitchFamily="50" charset="0"/>
              </a:defRPr>
            </a:lvl4pPr>
            <a:lvl5pPr>
              <a:defRPr>
                <a:latin typeface="Titillium" panose="00000500000000000000" pitchFamily="50"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55431294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pic>
        <p:nvPicPr>
          <p:cNvPr id="3" name="Picture 4" descr="ENU Logo.t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47717" y="160338"/>
            <a:ext cx="2667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ight Triangle 3"/>
          <p:cNvSpPr/>
          <p:nvPr/>
        </p:nvSpPr>
        <p:spPr>
          <a:xfrm rot="17505275">
            <a:off x="2364847" y="-1916113"/>
            <a:ext cx="6130925" cy="9810751"/>
          </a:xfrm>
          <a:prstGeom prst="rtTriangle">
            <a:avLst/>
          </a:prstGeom>
          <a:solidFill>
            <a:schemeClr val="bg1">
              <a:lumMod val="85000"/>
              <a:alpha val="3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anchor="ctr"/>
          <a:lstStyle/>
          <a:p>
            <a:pPr algn="ctr" eaLnBrk="1" hangingPunct="1">
              <a:defRPr/>
            </a:pPr>
            <a:endParaRPr lang="en-US" sz="1800" dirty="0">
              <a:solidFill>
                <a:srgbClr val="FFFFFF"/>
              </a:solidFill>
              <a:latin typeface="Titillium" panose="00000500000000000000" pitchFamily="50" charset="0"/>
              <a:cs typeface="Arial" charset="0"/>
            </a:endParaRPr>
          </a:p>
        </p:txBody>
      </p:sp>
      <p:sp>
        <p:nvSpPr>
          <p:cNvPr id="5123" name="Rectangle 14"/>
          <p:cNvSpPr>
            <a:spLocks noGrp="1" noChangeArrowheads="1"/>
          </p:cNvSpPr>
          <p:nvPr>
            <p:ph type="subTitle" idx="1"/>
          </p:nvPr>
        </p:nvSpPr>
        <p:spPr>
          <a:xfrm>
            <a:off x="4942419" y="5300665"/>
            <a:ext cx="6817783" cy="1368425"/>
          </a:xfrm>
          <a:prstGeom prst="rect">
            <a:avLst/>
          </a:prstGeom>
        </p:spPr>
        <p:txBody>
          <a:bodyPr/>
          <a:lstStyle>
            <a:lvl1pPr marL="0" indent="0" algn="r">
              <a:buFontTx/>
              <a:buNone/>
              <a:defRPr/>
            </a:lvl1pPr>
          </a:lstStyle>
          <a:p>
            <a:r>
              <a:rPr lang="en-US" smtClean="0"/>
              <a:t>Click to edit Master subtitle style</a:t>
            </a:r>
            <a:endParaRPr lang="en-GB"/>
          </a:p>
        </p:txBody>
      </p:sp>
    </p:spTree>
    <p:extLst>
      <p:ext uri="{BB962C8B-B14F-4D97-AF65-F5344CB8AC3E}">
        <p14:creationId xmlns:p14="http://schemas.microsoft.com/office/powerpoint/2010/main" val="103902744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3551" y="1168586"/>
            <a:ext cx="11264900" cy="695325"/>
          </a:xfrm>
        </p:spPr>
        <p:txBody>
          <a:bodyPr/>
          <a:lstStyle/>
          <a:p>
            <a:r>
              <a:rPr lang="en-US" smtClean="0"/>
              <a:t>Click to edit Master title style</a:t>
            </a:r>
            <a:endParaRPr lang="en-GB" dirty="0"/>
          </a:p>
        </p:txBody>
      </p:sp>
      <p:sp>
        <p:nvSpPr>
          <p:cNvPr id="3" name="Content Placeholder 2"/>
          <p:cNvSpPr>
            <a:spLocks noGrp="1"/>
          </p:cNvSpPr>
          <p:nvPr>
            <p:ph idx="1"/>
          </p:nvPr>
        </p:nvSpPr>
        <p:spPr>
          <a:xfrm>
            <a:off x="463551" y="1915021"/>
            <a:ext cx="11264899" cy="4400910"/>
          </a:xfrm>
        </p:spPr>
        <p:txBody>
          <a:bodyPr/>
          <a:lstStyle>
            <a:lvl1pPr>
              <a:defRPr sz="2400"/>
            </a:lvl1pPr>
            <a:lvl2pPr>
              <a:defRPr sz="1800"/>
            </a:lvl2pPr>
            <a:lvl3pPr>
              <a:defRPr sz="1400"/>
            </a:lvl3pPr>
            <a:lvl4pPr>
              <a:defRPr sz="1200">
                <a:latin typeface="Titillium" panose="00000500000000000000" pitchFamily="50" charset="0"/>
              </a:defRPr>
            </a:lvl4pPr>
            <a:lvl5pPr>
              <a:defRPr sz="1200">
                <a:latin typeface="Titillium" panose="00000500000000000000" pitchFamily="50"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68854252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8564829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330325"/>
            <a:ext cx="5384800" cy="4370388"/>
          </a:xfrm>
        </p:spPr>
        <p:txBody>
          <a:bodyPr/>
          <a:lstStyle>
            <a:lvl1pPr>
              <a:defRPr sz="2800"/>
            </a:lvl1pPr>
            <a:lvl2pPr>
              <a:defRPr sz="2400"/>
            </a:lvl2pPr>
            <a:lvl3pPr>
              <a:defRPr sz="2000"/>
            </a:lvl3pPr>
            <a:lvl4pPr>
              <a:defRPr sz="1800">
                <a:latin typeface="Titillium" panose="00000500000000000000" pitchFamily="50" charset="0"/>
              </a:defRPr>
            </a:lvl4pPr>
            <a:lvl5pPr>
              <a:defRPr sz="1800">
                <a:latin typeface="Titillium" panose="00000500000000000000" pitchFamily="50"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197600" y="1330325"/>
            <a:ext cx="5384800" cy="4370388"/>
          </a:xfrm>
        </p:spPr>
        <p:txBody>
          <a:bodyPr/>
          <a:lstStyle>
            <a:lvl1pPr>
              <a:defRPr sz="2800"/>
            </a:lvl1pPr>
            <a:lvl2pPr>
              <a:defRPr sz="2400"/>
            </a:lvl2pPr>
            <a:lvl3pPr>
              <a:defRPr sz="2000"/>
            </a:lvl3pPr>
            <a:lvl4pPr>
              <a:defRPr sz="1800">
                <a:latin typeface="Titillium" panose="00000500000000000000" pitchFamily="50" charset="0"/>
              </a:defRPr>
            </a:lvl4pPr>
            <a:lvl5pPr>
              <a:defRPr sz="1800">
                <a:latin typeface="Titillium" panose="00000500000000000000" pitchFamily="50"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5345834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atin typeface="Titillium" panose="00000500000000000000" pitchFamily="50" charset="0"/>
              </a:defRPr>
            </a:lvl4pPr>
            <a:lvl5pPr>
              <a:defRPr sz="1600">
                <a:latin typeface="Titillium" panose="00000500000000000000" pitchFamily="50"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atin typeface="Titillium" panose="00000500000000000000" pitchFamily="50" charset="0"/>
              </a:defRPr>
            </a:lvl4pPr>
            <a:lvl5pPr>
              <a:defRPr sz="1600">
                <a:latin typeface="Titillium" panose="00000500000000000000" pitchFamily="50"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50143046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107013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775771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atin typeface="Titillium" panose="00000500000000000000" pitchFamily="50" charset="0"/>
              </a:defRPr>
            </a:lvl4pPr>
            <a:lvl5pPr>
              <a:defRPr sz="2000">
                <a:latin typeface="Titillium" panose="00000500000000000000" pitchFamily="50"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2029325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6808621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56167" y="1279526"/>
            <a:ext cx="112649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66751" y="2032000"/>
            <a:ext cx="11264900" cy="422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p:txBody>
      </p:sp>
      <p:sp>
        <p:nvSpPr>
          <p:cNvPr id="342" name="Isosceles Triangle 341"/>
          <p:cNvSpPr/>
          <p:nvPr/>
        </p:nvSpPr>
        <p:spPr>
          <a:xfrm>
            <a:off x="1265768" y="4160839"/>
            <a:ext cx="1259417" cy="898525"/>
          </a:xfrm>
          <a:custGeom>
            <a:avLst/>
            <a:gdLst/>
            <a:ahLst/>
            <a:cxnLst/>
            <a:rect l="l" t="t" r="r" b="b"/>
            <a:pathLst>
              <a:path w="943508" h="899050">
                <a:moveTo>
                  <a:pt x="471754" y="0"/>
                </a:moveTo>
                <a:lnTo>
                  <a:pt x="943508" y="899050"/>
                </a:lnTo>
                <a:lnTo>
                  <a:pt x="0" y="899050"/>
                </a:lnTo>
                <a:close/>
              </a:path>
            </a:pathLst>
          </a:cu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pic>
        <p:nvPicPr>
          <p:cNvPr id="1029" name="Picture 17" descr="ENU_Logo_be0f34.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9444566" y="352426"/>
            <a:ext cx="228176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 name="Isosceles Triangle 341"/>
          <p:cNvSpPr/>
          <p:nvPr/>
        </p:nvSpPr>
        <p:spPr>
          <a:xfrm>
            <a:off x="3782485" y="4160839"/>
            <a:ext cx="1257300" cy="898525"/>
          </a:xfrm>
          <a:custGeom>
            <a:avLst/>
            <a:gdLst/>
            <a:ahLst/>
            <a:cxnLst/>
            <a:rect l="l" t="t" r="r" b="b"/>
            <a:pathLst>
              <a:path w="943508" h="899050">
                <a:moveTo>
                  <a:pt x="471754" y="0"/>
                </a:moveTo>
                <a:lnTo>
                  <a:pt x="943508" y="899050"/>
                </a:lnTo>
                <a:lnTo>
                  <a:pt x="0" y="899050"/>
                </a:lnTo>
                <a:close/>
              </a:path>
            </a:pathLst>
          </a:cu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59" name="Isosceles Triangle 341"/>
          <p:cNvSpPr/>
          <p:nvPr/>
        </p:nvSpPr>
        <p:spPr>
          <a:xfrm>
            <a:off x="5039784" y="4160839"/>
            <a:ext cx="1259416" cy="898525"/>
          </a:xfrm>
          <a:custGeom>
            <a:avLst/>
            <a:gdLst/>
            <a:ahLst/>
            <a:cxnLst/>
            <a:rect l="l" t="t" r="r" b="b"/>
            <a:pathLst>
              <a:path w="943508" h="899050">
                <a:moveTo>
                  <a:pt x="471754" y="0"/>
                </a:moveTo>
                <a:lnTo>
                  <a:pt x="943508" y="899050"/>
                </a:lnTo>
                <a:lnTo>
                  <a:pt x="0" y="899050"/>
                </a:lnTo>
                <a:close/>
              </a:path>
            </a:pathLst>
          </a:cu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60" name="Isosceles Triangle 341"/>
          <p:cNvSpPr/>
          <p:nvPr/>
        </p:nvSpPr>
        <p:spPr>
          <a:xfrm>
            <a:off x="6299201" y="4160839"/>
            <a:ext cx="1257300" cy="898525"/>
          </a:xfrm>
          <a:custGeom>
            <a:avLst/>
            <a:gdLst/>
            <a:ahLst/>
            <a:cxnLst/>
            <a:rect l="l" t="t" r="r" b="b"/>
            <a:pathLst>
              <a:path w="943508" h="899050">
                <a:moveTo>
                  <a:pt x="471754" y="0"/>
                </a:moveTo>
                <a:lnTo>
                  <a:pt x="943508" y="899050"/>
                </a:lnTo>
                <a:lnTo>
                  <a:pt x="0" y="899050"/>
                </a:lnTo>
                <a:close/>
              </a:path>
            </a:pathLst>
          </a:cu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61" name="Isosceles Triangle 341"/>
          <p:cNvSpPr/>
          <p:nvPr/>
        </p:nvSpPr>
        <p:spPr>
          <a:xfrm>
            <a:off x="7556501" y="4160839"/>
            <a:ext cx="1257300" cy="898525"/>
          </a:xfrm>
          <a:custGeom>
            <a:avLst/>
            <a:gdLst/>
            <a:ahLst/>
            <a:cxnLst/>
            <a:rect l="l" t="t" r="r" b="b"/>
            <a:pathLst>
              <a:path w="943508" h="899050">
                <a:moveTo>
                  <a:pt x="471754" y="0"/>
                </a:moveTo>
                <a:lnTo>
                  <a:pt x="943508" y="899050"/>
                </a:lnTo>
                <a:lnTo>
                  <a:pt x="0" y="899050"/>
                </a:lnTo>
                <a:close/>
              </a:path>
            </a:pathLst>
          </a:cu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63" name="Isosceles Triangle 341"/>
          <p:cNvSpPr/>
          <p:nvPr/>
        </p:nvSpPr>
        <p:spPr>
          <a:xfrm>
            <a:off x="4411134" y="3262314"/>
            <a:ext cx="1259417" cy="898525"/>
          </a:xfrm>
          <a:custGeom>
            <a:avLst/>
            <a:gdLst/>
            <a:ahLst/>
            <a:cxnLst/>
            <a:rect l="l" t="t" r="r" b="b"/>
            <a:pathLst>
              <a:path w="943508" h="899050">
                <a:moveTo>
                  <a:pt x="471754" y="0"/>
                </a:moveTo>
                <a:lnTo>
                  <a:pt x="943508" y="899050"/>
                </a:lnTo>
                <a:lnTo>
                  <a:pt x="0" y="899050"/>
                </a:lnTo>
                <a:close/>
              </a:path>
            </a:pathLst>
          </a:cu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64" name="Isosceles Triangle 341"/>
          <p:cNvSpPr/>
          <p:nvPr/>
        </p:nvSpPr>
        <p:spPr>
          <a:xfrm>
            <a:off x="5039784" y="2362201"/>
            <a:ext cx="1259416" cy="900113"/>
          </a:xfrm>
          <a:custGeom>
            <a:avLst/>
            <a:gdLst/>
            <a:ahLst/>
            <a:cxnLst/>
            <a:rect l="l" t="t" r="r" b="b"/>
            <a:pathLst>
              <a:path w="943508" h="899050">
                <a:moveTo>
                  <a:pt x="471754" y="0"/>
                </a:moveTo>
                <a:lnTo>
                  <a:pt x="943508" y="899050"/>
                </a:lnTo>
                <a:lnTo>
                  <a:pt x="0" y="899050"/>
                </a:lnTo>
                <a:close/>
              </a:path>
            </a:pathLst>
          </a:cu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65" name="Isosceles Triangle 341"/>
          <p:cNvSpPr/>
          <p:nvPr/>
        </p:nvSpPr>
        <p:spPr>
          <a:xfrm>
            <a:off x="6299201" y="2362201"/>
            <a:ext cx="1257300" cy="900113"/>
          </a:xfrm>
          <a:custGeom>
            <a:avLst/>
            <a:gdLst/>
            <a:ahLst/>
            <a:cxnLst/>
            <a:rect l="l" t="t" r="r" b="b"/>
            <a:pathLst>
              <a:path w="943508" h="899050">
                <a:moveTo>
                  <a:pt x="471754" y="0"/>
                </a:moveTo>
                <a:lnTo>
                  <a:pt x="943508" y="899050"/>
                </a:lnTo>
                <a:lnTo>
                  <a:pt x="0" y="899050"/>
                </a:lnTo>
                <a:close/>
              </a:path>
            </a:pathLst>
          </a:cu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66" name="Isosceles Triangle 341"/>
          <p:cNvSpPr/>
          <p:nvPr/>
        </p:nvSpPr>
        <p:spPr>
          <a:xfrm>
            <a:off x="3153834" y="5059363"/>
            <a:ext cx="1257300" cy="900112"/>
          </a:xfrm>
          <a:custGeom>
            <a:avLst/>
            <a:gdLst/>
            <a:ahLst/>
            <a:cxnLst/>
            <a:rect l="l" t="t" r="r" b="b"/>
            <a:pathLst>
              <a:path w="943508" h="899050">
                <a:moveTo>
                  <a:pt x="471754" y="0"/>
                </a:moveTo>
                <a:lnTo>
                  <a:pt x="943508" y="899050"/>
                </a:lnTo>
                <a:lnTo>
                  <a:pt x="0" y="899050"/>
                </a:lnTo>
                <a:close/>
              </a:path>
            </a:pathLst>
          </a:cu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67" name="Isosceles Triangle 341"/>
          <p:cNvSpPr/>
          <p:nvPr/>
        </p:nvSpPr>
        <p:spPr>
          <a:xfrm>
            <a:off x="3782485" y="5959476"/>
            <a:ext cx="1257300" cy="898525"/>
          </a:xfrm>
          <a:custGeom>
            <a:avLst/>
            <a:gdLst/>
            <a:ahLst/>
            <a:cxnLst/>
            <a:rect l="l" t="t" r="r" b="b"/>
            <a:pathLst>
              <a:path w="943508" h="899050">
                <a:moveTo>
                  <a:pt x="471754" y="0"/>
                </a:moveTo>
                <a:lnTo>
                  <a:pt x="943508" y="899050"/>
                </a:lnTo>
                <a:lnTo>
                  <a:pt x="0" y="899050"/>
                </a:lnTo>
                <a:close/>
              </a:path>
            </a:pathLst>
          </a:cu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68" name="Isosceles Triangle 341"/>
          <p:cNvSpPr/>
          <p:nvPr/>
        </p:nvSpPr>
        <p:spPr>
          <a:xfrm>
            <a:off x="2525185" y="5959476"/>
            <a:ext cx="1257300" cy="898525"/>
          </a:xfrm>
          <a:custGeom>
            <a:avLst/>
            <a:gdLst/>
            <a:ahLst/>
            <a:cxnLst/>
            <a:rect l="l" t="t" r="r" b="b"/>
            <a:pathLst>
              <a:path w="943508" h="899050">
                <a:moveTo>
                  <a:pt x="471754" y="0"/>
                </a:moveTo>
                <a:lnTo>
                  <a:pt x="943508" y="899050"/>
                </a:lnTo>
                <a:lnTo>
                  <a:pt x="0" y="899050"/>
                </a:lnTo>
                <a:close/>
              </a:path>
            </a:pathLst>
          </a:cu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69" name="Isosceles Triangle 341"/>
          <p:cNvSpPr/>
          <p:nvPr/>
        </p:nvSpPr>
        <p:spPr>
          <a:xfrm>
            <a:off x="1913468" y="5059363"/>
            <a:ext cx="1259417" cy="900112"/>
          </a:xfrm>
          <a:custGeom>
            <a:avLst/>
            <a:gdLst/>
            <a:ahLst/>
            <a:cxnLst/>
            <a:rect l="l" t="t" r="r" b="b"/>
            <a:pathLst>
              <a:path w="943508" h="899050">
                <a:moveTo>
                  <a:pt x="471754" y="0"/>
                </a:moveTo>
                <a:lnTo>
                  <a:pt x="943508" y="899050"/>
                </a:lnTo>
                <a:lnTo>
                  <a:pt x="0" y="899050"/>
                </a:lnTo>
                <a:close/>
              </a:path>
            </a:pathLst>
          </a:custGeom>
          <a:solidFill>
            <a:srgbClr val="3B88A5">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71" name="Isosceles Triangle 341"/>
          <p:cNvSpPr/>
          <p:nvPr/>
        </p:nvSpPr>
        <p:spPr>
          <a:xfrm>
            <a:off x="8467" y="5959476"/>
            <a:ext cx="1257300" cy="898525"/>
          </a:xfrm>
          <a:custGeom>
            <a:avLst/>
            <a:gdLst/>
            <a:ahLst/>
            <a:cxnLst/>
            <a:rect l="l" t="t" r="r" b="b"/>
            <a:pathLst>
              <a:path w="943508" h="899050">
                <a:moveTo>
                  <a:pt x="471754" y="0"/>
                </a:moveTo>
                <a:lnTo>
                  <a:pt x="943508" y="899050"/>
                </a:lnTo>
                <a:lnTo>
                  <a:pt x="0" y="899050"/>
                </a:lnTo>
                <a:close/>
              </a:path>
            </a:pathLst>
          </a:custGeom>
          <a:solidFill>
            <a:srgbClr val="3B88A5">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72" name="Isosceles Triangle 341"/>
          <p:cNvSpPr/>
          <p:nvPr/>
        </p:nvSpPr>
        <p:spPr>
          <a:xfrm>
            <a:off x="-592666" y="5059363"/>
            <a:ext cx="1259417" cy="900112"/>
          </a:xfrm>
          <a:custGeom>
            <a:avLst/>
            <a:gdLst/>
            <a:ahLst/>
            <a:cxnLst/>
            <a:rect l="l" t="t" r="r" b="b"/>
            <a:pathLst>
              <a:path w="943508" h="899050">
                <a:moveTo>
                  <a:pt x="471754" y="0"/>
                </a:moveTo>
                <a:lnTo>
                  <a:pt x="943508" y="899050"/>
                </a:lnTo>
                <a:lnTo>
                  <a:pt x="0" y="899050"/>
                </a:lnTo>
                <a:close/>
              </a:path>
            </a:pathLst>
          </a:cu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73" name="Isosceles Triangle 341"/>
          <p:cNvSpPr/>
          <p:nvPr/>
        </p:nvSpPr>
        <p:spPr>
          <a:xfrm>
            <a:off x="8467" y="4160839"/>
            <a:ext cx="1257300" cy="898525"/>
          </a:xfrm>
          <a:custGeom>
            <a:avLst/>
            <a:gdLst/>
            <a:ahLst/>
            <a:cxnLst/>
            <a:rect l="l" t="t" r="r" b="b"/>
            <a:pathLst>
              <a:path w="943508" h="899050">
                <a:moveTo>
                  <a:pt x="471754" y="0"/>
                </a:moveTo>
                <a:lnTo>
                  <a:pt x="943508" y="899050"/>
                </a:lnTo>
                <a:lnTo>
                  <a:pt x="0" y="899050"/>
                </a:lnTo>
                <a:close/>
              </a:path>
            </a:pathLst>
          </a:cu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74" name="Isosceles Triangle 341"/>
          <p:cNvSpPr/>
          <p:nvPr/>
        </p:nvSpPr>
        <p:spPr>
          <a:xfrm>
            <a:off x="5670551" y="5059363"/>
            <a:ext cx="1257300" cy="900112"/>
          </a:xfrm>
          <a:custGeom>
            <a:avLst/>
            <a:gdLst/>
            <a:ahLst/>
            <a:cxnLst/>
            <a:rect l="l" t="t" r="r" b="b"/>
            <a:pathLst>
              <a:path w="943508" h="899050">
                <a:moveTo>
                  <a:pt x="471754" y="0"/>
                </a:moveTo>
                <a:lnTo>
                  <a:pt x="943508" y="899050"/>
                </a:lnTo>
                <a:lnTo>
                  <a:pt x="0" y="899050"/>
                </a:lnTo>
                <a:close/>
              </a:path>
            </a:pathLst>
          </a:cu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75" name="Isosceles Triangle 341"/>
          <p:cNvSpPr/>
          <p:nvPr/>
        </p:nvSpPr>
        <p:spPr>
          <a:xfrm>
            <a:off x="3153834" y="3262314"/>
            <a:ext cx="1257300" cy="898525"/>
          </a:xfrm>
          <a:custGeom>
            <a:avLst/>
            <a:gdLst/>
            <a:ahLst/>
            <a:cxnLst/>
            <a:rect l="l" t="t" r="r" b="b"/>
            <a:pathLst>
              <a:path w="943508" h="899050">
                <a:moveTo>
                  <a:pt x="471754" y="0"/>
                </a:moveTo>
                <a:lnTo>
                  <a:pt x="943508" y="899050"/>
                </a:lnTo>
                <a:lnTo>
                  <a:pt x="0" y="899050"/>
                </a:lnTo>
                <a:close/>
              </a:path>
            </a:pathLst>
          </a:custGeom>
          <a:solidFill>
            <a:srgbClr val="3B88A5">
              <a:alpha val="14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78" name="Isosceles Triangle 341"/>
          <p:cNvSpPr/>
          <p:nvPr/>
        </p:nvSpPr>
        <p:spPr>
          <a:xfrm>
            <a:off x="4411134" y="1463676"/>
            <a:ext cx="1259417" cy="898525"/>
          </a:xfrm>
          <a:custGeom>
            <a:avLst/>
            <a:gdLst/>
            <a:ahLst/>
            <a:cxnLst/>
            <a:rect l="l" t="t" r="r" b="b"/>
            <a:pathLst>
              <a:path w="943508" h="899050">
                <a:moveTo>
                  <a:pt x="471754" y="0"/>
                </a:moveTo>
                <a:lnTo>
                  <a:pt x="943508" y="899050"/>
                </a:lnTo>
                <a:lnTo>
                  <a:pt x="0" y="899050"/>
                </a:lnTo>
                <a:close/>
              </a:path>
            </a:pathLst>
          </a:cu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79" name="Isosceles Triangle 341"/>
          <p:cNvSpPr/>
          <p:nvPr/>
        </p:nvSpPr>
        <p:spPr>
          <a:xfrm>
            <a:off x="8185151" y="3262314"/>
            <a:ext cx="1259416" cy="898525"/>
          </a:xfrm>
          <a:custGeom>
            <a:avLst/>
            <a:gdLst/>
            <a:ahLst/>
            <a:cxnLst/>
            <a:rect l="l" t="t" r="r" b="b"/>
            <a:pathLst>
              <a:path w="943508" h="899050">
                <a:moveTo>
                  <a:pt x="471754" y="0"/>
                </a:moveTo>
                <a:lnTo>
                  <a:pt x="943508" y="899050"/>
                </a:lnTo>
                <a:lnTo>
                  <a:pt x="0" y="899050"/>
                </a:lnTo>
                <a:close/>
              </a:path>
            </a:pathLst>
          </a:custGeom>
          <a:solidFill>
            <a:srgbClr val="3B88A5">
              <a:alpha val="8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80" name="Isosceles Triangle 341"/>
          <p:cNvSpPr/>
          <p:nvPr/>
        </p:nvSpPr>
        <p:spPr>
          <a:xfrm>
            <a:off x="9444567" y="2362201"/>
            <a:ext cx="1257300" cy="900113"/>
          </a:xfrm>
          <a:custGeom>
            <a:avLst/>
            <a:gdLst/>
            <a:ahLst/>
            <a:cxnLst/>
            <a:rect l="l" t="t" r="r" b="b"/>
            <a:pathLst>
              <a:path w="943508" h="899050">
                <a:moveTo>
                  <a:pt x="471754" y="0"/>
                </a:moveTo>
                <a:lnTo>
                  <a:pt x="943508" y="899050"/>
                </a:lnTo>
                <a:lnTo>
                  <a:pt x="0" y="899050"/>
                </a:lnTo>
                <a:close/>
              </a:path>
            </a:pathLst>
          </a:custGeom>
          <a:solidFill>
            <a:srgbClr val="3B88A5">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
        <p:nvSpPr>
          <p:cNvPr id="381" name="Isosceles Triangle 341"/>
          <p:cNvSpPr/>
          <p:nvPr/>
        </p:nvSpPr>
        <p:spPr>
          <a:xfrm>
            <a:off x="8813801" y="1463676"/>
            <a:ext cx="1259417" cy="898525"/>
          </a:xfrm>
          <a:custGeom>
            <a:avLst/>
            <a:gdLst/>
            <a:ahLst/>
            <a:cxnLst/>
            <a:rect l="l" t="t" r="r" b="b"/>
            <a:pathLst>
              <a:path w="943508" h="899050">
                <a:moveTo>
                  <a:pt x="471754" y="0"/>
                </a:moveTo>
                <a:lnTo>
                  <a:pt x="943508" y="899050"/>
                </a:lnTo>
                <a:lnTo>
                  <a:pt x="0" y="899050"/>
                </a:lnTo>
                <a:close/>
              </a:path>
            </a:pathLst>
          </a:custGeom>
          <a:solidFill>
            <a:srgbClr val="3B88A5">
              <a:alpha val="12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solidFill>
                <a:srgbClr val="51C0E3"/>
              </a:solidFill>
              <a:latin typeface="Titillium" panose="00000500000000000000" pitchFamily="50" charset="0"/>
            </a:endParaRPr>
          </a:p>
        </p:txBody>
      </p:sp>
    </p:spTree>
    <p:extLst>
      <p:ext uri="{BB962C8B-B14F-4D97-AF65-F5344CB8AC3E}">
        <p14:creationId xmlns:p14="http://schemas.microsoft.com/office/powerpoint/2010/main" val="1950171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iming>
    <p:tnLst>
      <p:par>
        <p:cTn id="1" dur="indefinite" restart="never" nodeType="tmRoot"/>
      </p:par>
    </p:tnLst>
  </p:timing>
  <p:txStyles>
    <p:titleStyle>
      <a:lvl1pPr algn="l" rtl="0" eaLnBrk="1" fontAlgn="base" hangingPunct="1">
        <a:spcBef>
          <a:spcPct val="0"/>
        </a:spcBef>
        <a:spcAft>
          <a:spcPct val="0"/>
        </a:spcAft>
        <a:defRPr sz="3200" b="1">
          <a:solidFill>
            <a:schemeClr val="tx1"/>
          </a:solidFill>
          <a:latin typeface="Titillium" panose="00000500000000000000" pitchFamily="50" charset="0"/>
          <a:ea typeface="MS PGothic" panose="020B0600070205080204" pitchFamily="34" charset="-128"/>
          <a:cs typeface="ＭＳ Ｐゴシック" charset="0"/>
        </a:defRPr>
      </a:lvl1pPr>
      <a:lvl2pPr algn="l" rtl="0" eaLnBrk="1" fontAlgn="base" hangingPunct="1">
        <a:spcBef>
          <a:spcPct val="0"/>
        </a:spcBef>
        <a:spcAft>
          <a:spcPct val="0"/>
        </a:spcAft>
        <a:defRPr sz="3200" b="1">
          <a:solidFill>
            <a:schemeClr val="tx1"/>
          </a:solidFill>
          <a:latin typeface="Arial" charset="0"/>
          <a:ea typeface="MS PGothic" panose="020B0600070205080204" pitchFamily="34" charset="-128"/>
          <a:cs typeface="ＭＳ Ｐゴシック" charset="0"/>
        </a:defRPr>
      </a:lvl2pPr>
      <a:lvl3pPr algn="l" rtl="0" eaLnBrk="1" fontAlgn="base" hangingPunct="1">
        <a:spcBef>
          <a:spcPct val="0"/>
        </a:spcBef>
        <a:spcAft>
          <a:spcPct val="0"/>
        </a:spcAft>
        <a:defRPr sz="3200" b="1">
          <a:solidFill>
            <a:schemeClr val="tx1"/>
          </a:solidFill>
          <a:latin typeface="Arial" charset="0"/>
          <a:ea typeface="MS PGothic" panose="020B0600070205080204" pitchFamily="34" charset="-128"/>
          <a:cs typeface="ＭＳ Ｐゴシック" charset="0"/>
        </a:defRPr>
      </a:lvl3pPr>
      <a:lvl4pPr algn="l" rtl="0" eaLnBrk="1" fontAlgn="base" hangingPunct="1">
        <a:spcBef>
          <a:spcPct val="0"/>
        </a:spcBef>
        <a:spcAft>
          <a:spcPct val="0"/>
        </a:spcAft>
        <a:defRPr sz="3200" b="1">
          <a:solidFill>
            <a:schemeClr val="tx1"/>
          </a:solidFill>
          <a:latin typeface="Arial" charset="0"/>
          <a:ea typeface="MS PGothic" panose="020B0600070205080204" pitchFamily="34" charset="-128"/>
          <a:cs typeface="ＭＳ Ｐゴシック" charset="0"/>
        </a:defRPr>
      </a:lvl4pPr>
      <a:lvl5pPr algn="l" rtl="0" eaLnBrk="1" fontAlgn="base" hangingPunct="1">
        <a:spcBef>
          <a:spcPct val="0"/>
        </a:spcBef>
        <a:spcAft>
          <a:spcPct val="0"/>
        </a:spcAft>
        <a:defRPr sz="3200" b="1">
          <a:solidFill>
            <a:schemeClr val="tx1"/>
          </a:solidFill>
          <a:latin typeface="Arial" charset="0"/>
          <a:ea typeface="MS PGothic" panose="020B0600070205080204" pitchFamily="34" charset="-128"/>
          <a:cs typeface="ＭＳ Ｐゴシック" charset="0"/>
        </a:defRPr>
      </a:lvl5pPr>
      <a:lvl6pPr marL="457200" algn="ctr" rtl="0" eaLnBrk="1" fontAlgn="base" hangingPunct="1">
        <a:spcBef>
          <a:spcPct val="0"/>
        </a:spcBef>
        <a:spcAft>
          <a:spcPct val="0"/>
        </a:spcAft>
        <a:defRPr sz="3600" b="1">
          <a:solidFill>
            <a:schemeClr val="tx1"/>
          </a:solidFill>
          <a:latin typeface="Arial" charset="0"/>
        </a:defRPr>
      </a:lvl6pPr>
      <a:lvl7pPr marL="914400" algn="ctr" rtl="0" eaLnBrk="1" fontAlgn="base" hangingPunct="1">
        <a:spcBef>
          <a:spcPct val="0"/>
        </a:spcBef>
        <a:spcAft>
          <a:spcPct val="0"/>
        </a:spcAft>
        <a:defRPr sz="3600" b="1">
          <a:solidFill>
            <a:schemeClr val="tx1"/>
          </a:solidFill>
          <a:latin typeface="Arial" charset="0"/>
        </a:defRPr>
      </a:lvl7pPr>
      <a:lvl8pPr marL="1371600" algn="ctr" rtl="0" eaLnBrk="1" fontAlgn="base" hangingPunct="1">
        <a:spcBef>
          <a:spcPct val="0"/>
        </a:spcBef>
        <a:spcAft>
          <a:spcPct val="0"/>
        </a:spcAft>
        <a:defRPr sz="3600" b="1">
          <a:solidFill>
            <a:schemeClr val="tx1"/>
          </a:solidFill>
          <a:latin typeface="Arial" charset="0"/>
        </a:defRPr>
      </a:lvl8pPr>
      <a:lvl9pPr marL="1828800" algn="ctr" rtl="0" eaLnBrk="1" fontAlgn="base" hangingPunct="1">
        <a:spcBef>
          <a:spcPct val="0"/>
        </a:spcBef>
        <a:spcAft>
          <a:spcPct val="0"/>
        </a:spcAft>
        <a:defRPr sz="3600" b="1">
          <a:solidFill>
            <a:schemeClr val="tx1"/>
          </a:solidFill>
          <a:latin typeface="Arial" charset="0"/>
        </a:defRPr>
      </a:lvl9pPr>
    </p:titleStyle>
    <p:bodyStyle>
      <a:lvl1pPr marL="342900" indent="-342900" algn="l" rtl="0" eaLnBrk="1" fontAlgn="base" hangingPunct="1">
        <a:spcBef>
          <a:spcPct val="20000"/>
        </a:spcBef>
        <a:spcAft>
          <a:spcPct val="0"/>
        </a:spcAft>
        <a:buChar char="•"/>
        <a:defRPr sz="2000">
          <a:solidFill>
            <a:schemeClr val="tx1"/>
          </a:solidFill>
          <a:latin typeface="Titillium" panose="00000500000000000000" pitchFamily="50" charset="0"/>
          <a:ea typeface="MS PGothic" panose="020B0600070205080204" pitchFamily="34" charset="-128"/>
          <a:cs typeface="ＭＳ Ｐゴシック" charset="0"/>
        </a:defRPr>
      </a:lvl1pPr>
      <a:lvl2pPr marL="742950" indent="-285750" algn="l" rtl="0" eaLnBrk="1" fontAlgn="base" hangingPunct="1">
        <a:spcBef>
          <a:spcPct val="20000"/>
        </a:spcBef>
        <a:spcAft>
          <a:spcPct val="0"/>
        </a:spcAft>
        <a:buChar char="–"/>
        <a:defRPr sz="1600">
          <a:solidFill>
            <a:schemeClr val="tx1"/>
          </a:solidFill>
          <a:latin typeface="Titillium" panose="00000500000000000000" pitchFamily="50" charset="0"/>
          <a:ea typeface="MS PGothic" panose="020B0600070205080204" pitchFamily="34" charset="-128"/>
        </a:defRPr>
      </a:lvl2pPr>
      <a:lvl3pPr marL="1143000" indent="-228600" algn="l" rtl="0" eaLnBrk="1" fontAlgn="base" hangingPunct="1">
        <a:spcBef>
          <a:spcPct val="20000"/>
        </a:spcBef>
        <a:spcAft>
          <a:spcPct val="0"/>
        </a:spcAft>
        <a:buChar char="•"/>
        <a:defRPr sz="1400">
          <a:solidFill>
            <a:schemeClr val="tx1"/>
          </a:solidFill>
          <a:latin typeface="Titillium" panose="00000500000000000000" pitchFamily="50" charset="0"/>
          <a:ea typeface="MS PGothic" panose="020B0600070205080204" pitchFamily="34" charset="-128"/>
        </a:defRPr>
      </a:lvl3pPr>
      <a:lvl4pPr marL="1600200" indent="-228600" algn="l" rtl="0" eaLnBrk="1" fontAlgn="base" hangingPunct="1">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1" fontAlgn="base" hangingPunct="1">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cademicskills@napier.ac.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bg1"/>
                </a:solidFill>
              </a:rPr>
              <a:t>Effective Introductions</a:t>
            </a:r>
            <a:endParaRPr lang="en-GB" dirty="0">
              <a:solidFill>
                <a:schemeClr val="bg1"/>
              </a:solidFill>
            </a:endParaRPr>
          </a:p>
        </p:txBody>
      </p:sp>
      <p:sp>
        <p:nvSpPr>
          <p:cNvPr id="3" name="TextBox 2"/>
          <p:cNvSpPr txBox="1"/>
          <p:nvPr/>
        </p:nvSpPr>
        <p:spPr>
          <a:xfrm>
            <a:off x="2668610" y="3567078"/>
            <a:ext cx="5540188" cy="224676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0000"/>
                </a:solidFill>
                <a:effectLst/>
                <a:uLnTx/>
                <a:uFillTx/>
                <a:latin typeface="Titillium" panose="00000500000000000000" pitchFamily="50" charset="0"/>
                <a:ea typeface="+mn-ea"/>
                <a:cs typeface="+mn-cs"/>
              </a:rPr>
              <a:t>Mel Kinchant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srgbClr val="000000"/>
              </a:solidFill>
              <a:effectLst/>
              <a:uLnTx/>
              <a:uFillTx/>
              <a:latin typeface="Titillium" panose="00000500000000000000" pitchFamily="50"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0000"/>
                </a:solidFill>
                <a:effectLst/>
                <a:uLnTx/>
                <a:uFillTx/>
                <a:latin typeface="Titillium" panose="00000500000000000000" pitchFamily="50" charset="0"/>
                <a:ea typeface="+mn-ea"/>
                <a:cs typeface="+mn-cs"/>
              </a:rPr>
              <a:t>Academic Skills Adviser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srgbClr val="000000"/>
              </a:solidFill>
              <a:effectLst/>
              <a:uLnTx/>
              <a:uFillTx/>
              <a:latin typeface="Titillium" panose="00000500000000000000" pitchFamily="50"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0000"/>
                </a:solidFill>
                <a:effectLst/>
                <a:uLnTx/>
                <a:uFillTx/>
                <a:latin typeface="Titillium" panose="00000500000000000000" pitchFamily="50" charset="0"/>
                <a:ea typeface="+mn-ea"/>
                <a:cs typeface="+mn-cs"/>
                <a:hlinkClick r:id="rId2"/>
              </a:rPr>
              <a:t>academicskills@napier.ac.uk</a:t>
            </a:r>
            <a:r>
              <a:rPr kumimoji="0" lang="en-GB" sz="2800" b="0" i="0" u="none" strike="noStrike" kern="1200" cap="none" spc="0" normalizeH="0" baseline="0" noProof="0" dirty="0" smtClean="0">
                <a:ln>
                  <a:noFill/>
                </a:ln>
                <a:solidFill>
                  <a:srgbClr val="000000"/>
                </a:solidFill>
                <a:effectLst/>
                <a:uLnTx/>
                <a:uFillTx/>
                <a:latin typeface="Titillium" panose="00000500000000000000" pitchFamily="50" charset="0"/>
                <a:ea typeface="+mn-ea"/>
                <a:cs typeface="+mn-cs"/>
              </a:rPr>
              <a:t> </a:t>
            </a:r>
            <a:endParaRPr kumimoji="0" lang="en-GB" sz="2800" b="0" i="0" u="none" strike="noStrike" kern="1200" cap="none" spc="0" normalizeH="0" baseline="0" noProof="0" dirty="0">
              <a:ln>
                <a:noFill/>
              </a:ln>
              <a:solidFill>
                <a:srgbClr val="000000"/>
              </a:solidFill>
              <a:effectLst/>
              <a:uLnTx/>
              <a:uFillTx/>
              <a:latin typeface="Titillium" panose="00000500000000000000" pitchFamily="50" charset="0"/>
              <a:ea typeface="+mn-ea"/>
              <a:cs typeface="+mn-cs"/>
            </a:endParaRPr>
          </a:p>
        </p:txBody>
      </p:sp>
    </p:spTree>
    <p:extLst>
      <p:ext uri="{BB962C8B-B14F-4D97-AF65-F5344CB8AC3E}">
        <p14:creationId xmlns:p14="http://schemas.microsoft.com/office/powerpoint/2010/main" val="137610436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551" y="941294"/>
            <a:ext cx="11264900" cy="922617"/>
          </a:xfrm>
        </p:spPr>
        <p:txBody>
          <a:bodyPr/>
          <a:lstStyle/>
          <a:p>
            <a:r>
              <a:rPr lang="en-GB" dirty="0" smtClean="0"/>
              <a:t>What should be included in an effective introduction?</a:t>
            </a:r>
            <a:endParaRPr lang="en-GB" dirty="0"/>
          </a:p>
        </p:txBody>
      </p:sp>
      <p:sp>
        <p:nvSpPr>
          <p:cNvPr id="3" name="Content Placeholder 2"/>
          <p:cNvSpPr>
            <a:spLocks noGrp="1"/>
          </p:cNvSpPr>
          <p:nvPr>
            <p:ph idx="1"/>
          </p:nvPr>
        </p:nvSpPr>
        <p:spPr>
          <a:xfrm>
            <a:off x="463553" y="1973767"/>
            <a:ext cx="10587306" cy="4490534"/>
          </a:xfrm>
        </p:spPr>
        <p:txBody>
          <a:bodyPr/>
          <a:lstStyle/>
          <a:p>
            <a:pPr marL="534988" indent="-534988">
              <a:spcBef>
                <a:spcPts val="0"/>
              </a:spcBef>
              <a:spcAft>
                <a:spcPts val="1800"/>
              </a:spcAft>
            </a:pPr>
            <a:r>
              <a:rPr lang="en-GB" sz="3200" b="1" dirty="0" smtClean="0">
                <a:solidFill>
                  <a:schemeClr val="accent1">
                    <a:lumMod val="50000"/>
                  </a:schemeClr>
                </a:solidFill>
              </a:rPr>
              <a:t>Essentially the purpose of an introduction is to ‘Set the Scene’ for the reader by providing …</a:t>
            </a:r>
          </a:p>
          <a:p>
            <a:pPr marL="1081088" indent="-546100">
              <a:spcBef>
                <a:spcPts val="0"/>
              </a:spcBef>
              <a:spcAft>
                <a:spcPts val="1800"/>
              </a:spcAft>
              <a:buFont typeface="Titillium" panose="00000500000000000000" pitchFamily="50" charset="0"/>
              <a:buChar char="–"/>
            </a:pPr>
            <a:r>
              <a:rPr lang="en-GB" dirty="0" smtClean="0"/>
              <a:t>Key </a:t>
            </a:r>
            <a:r>
              <a:rPr lang="en-GB" dirty="0" smtClean="0"/>
              <a:t>background information to the </a:t>
            </a:r>
            <a:r>
              <a:rPr lang="en-GB" u="sng" dirty="0" smtClean="0"/>
              <a:t>broad topic </a:t>
            </a:r>
            <a:r>
              <a:rPr lang="en-GB" dirty="0" smtClean="0"/>
              <a:t>of the assignment and then information about the specific or </a:t>
            </a:r>
            <a:r>
              <a:rPr lang="en-GB" u="sng" dirty="0" smtClean="0"/>
              <a:t>narrower focus </a:t>
            </a:r>
            <a:r>
              <a:rPr lang="en-GB" dirty="0" smtClean="0"/>
              <a:t>in relation to this (pay close attention to the assignment brief to help you identify what these are). For example the broad topic of an assignment might be ‘entrepreneurship’ and the specific focus might be ‘female </a:t>
            </a:r>
            <a:r>
              <a:rPr lang="en-GB" dirty="0"/>
              <a:t>entrepreneurs’. It should aim to give the reader with some context and clarification about what will be covered within the piece of work. </a:t>
            </a:r>
            <a:endParaRPr lang="en-GB" dirty="0" smtClean="0"/>
          </a:p>
          <a:p>
            <a:pPr marL="0" indent="0">
              <a:spcBef>
                <a:spcPts val="0"/>
              </a:spcBef>
              <a:spcAft>
                <a:spcPts val="1800"/>
              </a:spcAft>
              <a:buNone/>
            </a:pPr>
            <a:endParaRPr lang="en-GB" dirty="0" smtClean="0"/>
          </a:p>
          <a:p>
            <a:pPr>
              <a:spcBef>
                <a:spcPts val="0"/>
              </a:spcBef>
              <a:spcAft>
                <a:spcPts val="1800"/>
              </a:spcAft>
              <a:buFont typeface="Wingdings" panose="05000000000000000000" pitchFamily="2" charset="2"/>
              <a:buChar char="Ø"/>
            </a:pPr>
            <a:endParaRPr lang="en-GB" dirty="0" smtClean="0"/>
          </a:p>
          <a:p>
            <a:pPr marL="0" indent="0">
              <a:spcBef>
                <a:spcPts val="0"/>
              </a:spcBef>
              <a:spcAft>
                <a:spcPts val="1800"/>
              </a:spcAft>
              <a:buNone/>
            </a:pPr>
            <a:endParaRPr lang="en-GB" dirty="0" smtClean="0"/>
          </a:p>
        </p:txBody>
      </p:sp>
    </p:spTree>
    <p:extLst>
      <p:ext uri="{BB962C8B-B14F-4D97-AF65-F5344CB8AC3E}">
        <p14:creationId xmlns:p14="http://schemas.microsoft.com/office/powerpoint/2010/main" val="220776464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551" y="941294"/>
            <a:ext cx="11264900" cy="922617"/>
          </a:xfrm>
        </p:spPr>
        <p:txBody>
          <a:bodyPr/>
          <a:lstStyle/>
          <a:p>
            <a:r>
              <a:rPr lang="en-GB" dirty="0" smtClean="0"/>
              <a:t>What should be included in an effective introduction?</a:t>
            </a:r>
            <a:endParaRPr lang="en-GB" dirty="0"/>
          </a:p>
        </p:txBody>
      </p:sp>
      <p:sp>
        <p:nvSpPr>
          <p:cNvPr id="3" name="Content Placeholder 2"/>
          <p:cNvSpPr>
            <a:spLocks noGrp="1"/>
          </p:cNvSpPr>
          <p:nvPr>
            <p:ph idx="1"/>
          </p:nvPr>
        </p:nvSpPr>
        <p:spPr>
          <a:xfrm>
            <a:off x="463553" y="2007220"/>
            <a:ext cx="10408886" cy="4457080"/>
          </a:xfrm>
        </p:spPr>
        <p:txBody>
          <a:bodyPr/>
          <a:lstStyle/>
          <a:p>
            <a:pPr marL="534988" indent="-534988">
              <a:buFont typeface="Wingdings" panose="05000000000000000000" pitchFamily="2" charset="2"/>
              <a:buChar char="§"/>
            </a:pPr>
            <a:r>
              <a:rPr lang="en-GB" sz="2800" dirty="0" smtClean="0"/>
              <a:t>Try </a:t>
            </a:r>
            <a:r>
              <a:rPr lang="en-GB" sz="2800" dirty="0" smtClean="0"/>
              <a:t>to see the ‘scene setting’ or background information as an attempt to engage with your reader as early as possible and really draw them in with some interesting information in your introduction. For example you may highlight that this is a really important issue! It is very likely to be the first impression that the reader (your marker) has of your writing.</a:t>
            </a:r>
          </a:p>
          <a:p>
            <a:pPr marL="0" indent="0">
              <a:buNone/>
            </a:pPr>
            <a:endParaRPr lang="en-GB" dirty="0" smtClean="0"/>
          </a:p>
          <a:p>
            <a:pPr>
              <a:buFont typeface="Wingdings" panose="05000000000000000000" pitchFamily="2" charset="2"/>
              <a:buChar char="Ø"/>
            </a:pPr>
            <a:endParaRPr lang="en-GB" dirty="0" smtClean="0"/>
          </a:p>
          <a:p>
            <a:pPr marL="0" indent="0">
              <a:buNone/>
            </a:pPr>
            <a:endParaRPr lang="en-GB" dirty="0" smtClean="0"/>
          </a:p>
        </p:txBody>
      </p:sp>
    </p:spTree>
    <p:extLst>
      <p:ext uri="{BB962C8B-B14F-4D97-AF65-F5344CB8AC3E}">
        <p14:creationId xmlns:p14="http://schemas.microsoft.com/office/powerpoint/2010/main" val="9391026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60936" y="1929160"/>
            <a:ext cx="9820488" cy="4471639"/>
          </a:xfrm>
        </p:spPr>
        <p:txBody>
          <a:bodyPr/>
          <a:lstStyle/>
          <a:p>
            <a:pPr marL="534988" indent="-534988">
              <a:spcBef>
                <a:spcPts val="0"/>
              </a:spcBef>
              <a:spcAft>
                <a:spcPts val="1200"/>
              </a:spcAft>
              <a:defRPr/>
            </a:pPr>
            <a:r>
              <a:rPr lang="en-GB" sz="2300" dirty="0"/>
              <a:t>Answers the questions: </a:t>
            </a:r>
            <a:r>
              <a:rPr lang="en-GB" sz="2300" dirty="0" smtClean="0"/>
              <a:t>	What </a:t>
            </a:r>
            <a:r>
              <a:rPr lang="en-GB" sz="2300" dirty="0"/>
              <a:t>is this </a:t>
            </a:r>
            <a:r>
              <a:rPr lang="en-GB" sz="2300" dirty="0" smtClean="0"/>
              <a:t>report / essay </a:t>
            </a:r>
            <a:r>
              <a:rPr lang="en-GB" sz="2300" dirty="0"/>
              <a:t>about?  </a:t>
            </a:r>
            <a:br>
              <a:rPr lang="en-GB" sz="2300" dirty="0"/>
            </a:br>
            <a:r>
              <a:rPr lang="en-GB" sz="2300" dirty="0"/>
              <a:t>				How is it </a:t>
            </a:r>
            <a:r>
              <a:rPr lang="en-GB" sz="2300" dirty="0" smtClean="0"/>
              <a:t>useful / what is its purpose?</a:t>
            </a:r>
            <a:endParaRPr lang="en-GB" sz="2300" dirty="0"/>
          </a:p>
          <a:p>
            <a:pPr marL="534988" indent="-534988">
              <a:spcBef>
                <a:spcPts val="0"/>
              </a:spcBef>
              <a:spcAft>
                <a:spcPts val="1200"/>
              </a:spcAft>
              <a:defRPr/>
            </a:pPr>
            <a:r>
              <a:rPr lang="en-GB" sz="2300" dirty="0"/>
              <a:t>Give some brief background information</a:t>
            </a:r>
          </a:p>
          <a:p>
            <a:pPr marL="534988" indent="-534988">
              <a:spcBef>
                <a:spcPts val="0"/>
              </a:spcBef>
              <a:spcAft>
                <a:spcPts val="1200"/>
              </a:spcAft>
              <a:defRPr/>
            </a:pPr>
            <a:r>
              <a:rPr lang="en-GB" sz="2300" dirty="0"/>
              <a:t>Define the main </a:t>
            </a:r>
            <a:r>
              <a:rPr lang="en-GB" sz="2300" u="sng" dirty="0"/>
              <a:t>problem/topic</a:t>
            </a:r>
          </a:p>
          <a:p>
            <a:pPr marL="534988" indent="-534988">
              <a:spcBef>
                <a:spcPts val="0"/>
              </a:spcBef>
              <a:spcAft>
                <a:spcPts val="1200"/>
              </a:spcAft>
              <a:defRPr/>
            </a:pPr>
            <a:r>
              <a:rPr lang="en-GB" sz="2300" dirty="0"/>
              <a:t>State the scope of the </a:t>
            </a:r>
            <a:r>
              <a:rPr lang="en-GB" sz="2300" dirty="0" smtClean="0"/>
              <a:t>report /essay: </a:t>
            </a:r>
            <a:r>
              <a:rPr lang="en-GB" sz="2300" u="sng" dirty="0"/>
              <a:t>what it will cover</a:t>
            </a:r>
            <a:r>
              <a:rPr lang="en-GB" sz="2300" u="sng" dirty="0" smtClean="0"/>
              <a:t>? (perhaps identify what it will not cover if this is relevant)</a:t>
            </a:r>
            <a:endParaRPr lang="en-GB" sz="2300" dirty="0"/>
          </a:p>
          <a:p>
            <a:pPr marL="534988" indent="-534988">
              <a:spcBef>
                <a:spcPts val="0"/>
              </a:spcBef>
              <a:spcAft>
                <a:spcPts val="1200"/>
              </a:spcAft>
              <a:defRPr/>
            </a:pPr>
            <a:r>
              <a:rPr lang="en-GB" sz="2300" dirty="0" smtClean="0"/>
              <a:t>May provide a brief summary of some of the key </a:t>
            </a:r>
            <a:r>
              <a:rPr lang="en-GB" sz="2300" u="sng" dirty="0"/>
              <a:t>relevant work so far</a:t>
            </a:r>
          </a:p>
          <a:p>
            <a:pPr marL="534988" indent="-534988">
              <a:spcBef>
                <a:spcPts val="0"/>
              </a:spcBef>
              <a:spcAft>
                <a:spcPts val="1200"/>
              </a:spcAft>
              <a:defRPr/>
            </a:pPr>
            <a:r>
              <a:rPr lang="en-GB" sz="2300" u="sng" dirty="0" smtClean="0"/>
              <a:t>May provide a brief definition of </a:t>
            </a:r>
            <a:r>
              <a:rPr lang="en-GB" sz="2300" dirty="0"/>
              <a:t>any important / key terms </a:t>
            </a:r>
          </a:p>
          <a:p>
            <a:pPr marL="534988" indent="-534988">
              <a:spcBef>
                <a:spcPts val="0"/>
              </a:spcBef>
              <a:spcAft>
                <a:spcPts val="1200"/>
              </a:spcAft>
              <a:defRPr/>
            </a:pPr>
            <a:r>
              <a:rPr lang="en-GB" sz="2300" dirty="0"/>
              <a:t>State the overall </a:t>
            </a:r>
            <a:r>
              <a:rPr lang="en-GB" sz="2300" u="sng" dirty="0"/>
              <a:t>purpose</a:t>
            </a:r>
            <a:r>
              <a:rPr lang="en-GB" sz="2300" dirty="0"/>
              <a:t> or </a:t>
            </a:r>
            <a:r>
              <a:rPr lang="en-GB" sz="2300" u="sng" dirty="0"/>
              <a:t>aims</a:t>
            </a:r>
            <a:r>
              <a:rPr lang="en-GB" sz="2300" dirty="0"/>
              <a:t> </a:t>
            </a:r>
            <a:r>
              <a:rPr lang="en-GB" sz="2300" dirty="0" smtClean="0"/>
              <a:t>if a report or it may set out the argument argument being presented if an essay for example. </a:t>
            </a:r>
            <a:endParaRPr lang="en-GB" sz="2300" dirty="0"/>
          </a:p>
        </p:txBody>
      </p:sp>
      <p:sp>
        <p:nvSpPr>
          <p:cNvPr id="4" name="Title 1"/>
          <p:cNvSpPr txBox="1">
            <a:spLocks/>
          </p:cNvSpPr>
          <p:nvPr/>
        </p:nvSpPr>
        <p:spPr bwMode="auto">
          <a:xfrm>
            <a:off x="460936" y="912914"/>
            <a:ext cx="11264900" cy="92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tx1"/>
                </a:solidFill>
                <a:latin typeface="Titillium" panose="00000500000000000000" pitchFamily="50" charset="0"/>
                <a:ea typeface="MS PGothic" panose="020B0600070205080204" pitchFamily="34" charset="-128"/>
                <a:cs typeface="ＭＳ Ｐゴシック" charset="0"/>
              </a:defRPr>
            </a:lvl1pPr>
            <a:lvl2pPr algn="l" rtl="0" eaLnBrk="1" fontAlgn="base" hangingPunct="1">
              <a:spcBef>
                <a:spcPct val="0"/>
              </a:spcBef>
              <a:spcAft>
                <a:spcPct val="0"/>
              </a:spcAft>
              <a:defRPr sz="3200" b="1">
                <a:solidFill>
                  <a:schemeClr val="tx1"/>
                </a:solidFill>
                <a:latin typeface="Arial" charset="0"/>
                <a:ea typeface="MS PGothic" panose="020B0600070205080204" pitchFamily="34" charset="-128"/>
                <a:cs typeface="ＭＳ Ｐゴシック" charset="0"/>
              </a:defRPr>
            </a:lvl2pPr>
            <a:lvl3pPr algn="l" rtl="0" eaLnBrk="1" fontAlgn="base" hangingPunct="1">
              <a:spcBef>
                <a:spcPct val="0"/>
              </a:spcBef>
              <a:spcAft>
                <a:spcPct val="0"/>
              </a:spcAft>
              <a:defRPr sz="3200" b="1">
                <a:solidFill>
                  <a:schemeClr val="tx1"/>
                </a:solidFill>
                <a:latin typeface="Arial" charset="0"/>
                <a:ea typeface="MS PGothic" panose="020B0600070205080204" pitchFamily="34" charset="-128"/>
                <a:cs typeface="ＭＳ Ｐゴシック" charset="0"/>
              </a:defRPr>
            </a:lvl3pPr>
            <a:lvl4pPr algn="l" rtl="0" eaLnBrk="1" fontAlgn="base" hangingPunct="1">
              <a:spcBef>
                <a:spcPct val="0"/>
              </a:spcBef>
              <a:spcAft>
                <a:spcPct val="0"/>
              </a:spcAft>
              <a:defRPr sz="3200" b="1">
                <a:solidFill>
                  <a:schemeClr val="tx1"/>
                </a:solidFill>
                <a:latin typeface="Arial" charset="0"/>
                <a:ea typeface="MS PGothic" panose="020B0600070205080204" pitchFamily="34" charset="-128"/>
                <a:cs typeface="ＭＳ Ｐゴシック" charset="0"/>
              </a:defRPr>
            </a:lvl4pPr>
            <a:lvl5pPr algn="l" rtl="0" eaLnBrk="1" fontAlgn="base" hangingPunct="1">
              <a:spcBef>
                <a:spcPct val="0"/>
              </a:spcBef>
              <a:spcAft>
                <a:spcPct val="0"/>
              </a:spcAft>
              <a:defRPr sz="3200" b="1">
                <a:solidFill>
                  <a:schemeClr val="tx1"/>
                </a:solidFill>
                <a:latin typeface="Arial" charset="0"/>
                <a:ea typeface="MS PGothic" panose="020B0600070205080204" pitchFamily="34" charset="-128"/>
                <a:cs typeface="ＭＳ Ｐゴシック" charset="0"/>
              </a:defRPr>
            </a:lvl5pPr>
            <a:lvl6pPr marL="457200" algn="ctr" rtl="0" eaLnBrk="1" fontAlgn="base" hangingPunct="1">
              <a:spcBef>
                <a:spcPct val="0"/>
              </a:spcBef>
              <a:spcAft>
                <a:spcPct val="0"/>
              </a:spcAft>
              <a:defRPr sz="3600" b="1">
                <a:solidFill>
                  <a:schemeClr val="tx1"/>
                </a:solidFill>
                <a:latin typeface="Arial" charset="0"/>
              </a:defRPr>
            </a:lvl6pPr>
            <a:lvl7pPr marL="914400" algn="ctr" rtl="0" eaLnBrk="1" fontAlgn="base" hangingPunct="1">
              <a:spcBef>
                <a:spcPct val="0"/>
              </a:spcBef>
              <a:spcAft>
                <a:spcPct val="0"/>
              </a:spcAft>
              <a:defRPr sz="3600" b="1">
                <a:solidFill>
                  <a:schemeClr val="tx1"/>
                </a:solidFill>
                <a:latin typeface="Arial" charset="0"/>
              </a:defRPr>
            </a:lvl7pPr>
            <a:lvl8pPr marL="1371600" algn="ctr" rtl="0" eaLnBrk="1" fontAlgn="base" hangingPunct="1">
              <a:spcBef>
                <a:spcPct val="0"/>
              </a:spcBef>
              <a:spcAft>
                <a:spcPct val="0"/>
              </a:spcAft>
              <a:defRPr sz="3600" b="1">
                <a:solidFill>
                  <a:schemeClr val="tx1"/>
                </a:solidFill>
                <a:latin typeface="Arial" charset="0"/>
              </a:defRPr>
            </a:lvl8pPr>
            <a:lvl9pPr marL="1828800" algn="ctr" rtl="0" eaLnBrk="1" fontAlgn="base" hangingPunct="1">
              <a:spcBef>
                <a:spcPct val="0"/>
              </a:spcBef>
              <a:spcAft>
                <a:spcPct val="0"/>
              </a:spcAft>
              <a:defRPr sz="36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1200" cap="none" spc="0" normalizeH="0" baseline="0" noProof="0" dirty="0">
                <a:ln>
                  <a:noFill/>
                </a:ln>
                <a:solidFill>
                  <a:srgbClr val="000000"/>
                </a:solidFill>
                <a:effectLst/>
                <a:uLnTx/>
                <a:uFillTx/>
                <a:latin typeface="Titillium" panose="00000500000000000000" pitchFamily="50" charset="0"/>
                <a:ea typeface="MS PGothic" panose="020B0600070205080204" pitchFamily="34" charset="-128"/>
              </a:rPr>
              <a:t>Effective introductions should …</a:t>
            </a:r>
            <a:endParaRPr kumimoji="0" lang="en-GB" sz="3200" b="1" i="0" u="none" strike="noStrike" kern="0" cap="none" spc="0" normalizeH="0" baseline="0" noProof="0" dirty="0">
              <a:ln>
                <a:noFill/>
              </a:ln>
              <a:solidFill>
                <a:srgbClr val="000000"/>
              </a:solidFill>
              <a:effectLst/>
              <a:uLnTx/>
              <a:uFillTx/>
              <a:latin typeface="Titillium" panose="00000500000000000000" pitchFamily="50" charset="0"/>
              <a:ea typeface="MS PGothic" panose="020B0600070205080204" pitchFamily="34" charset="-128"/>
            </a:endParaRPr>
          </a:p>
        </p:txBody>
      </p:sp>
    </p:spTree>
    <p:extLst>
      <p:ext uri="{BB962C8B-B14F-4D97-AF65-F5344CB8AC3E}">
        <p14:creationId xmlns:p14="http://schemas.microsoft.com/office/powerpoint/2010/main" val="286084453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553" y="1164318"/>
            <a:ext cx="11264900" cy="922617"/>
          </a:xfrm>
        </p:spPr>
        <p:txBody>
          <a:bodyPr/>
          <a:lstStyle/>
          <a:p>
            <a:r>
              <a:rPr lang="en-GB" dirty="0" smtClean="0"/>
              <a:t>Introductions should always provide a clear, but concise ‘statement of intent’ or ‘statement of purpose’</a:t>
            </a:r>
            <a:endParaRPr lang="en-GB" dirty="0"/>
          </a:p>
        </p:txBody>
      </p:sp>
      <p:sp>
        <p:nvSpPr>
          <p:cNvPr id="3" name="Content Placeholder 2"/>
          <p:cNvSpPr>
            <a:spLocks noGrp="1"/>
          </p:cNvSpPr>
          <p:nvPr>
            <p:ph idx="1"/>
          </p:nvPr>
        </p:nvSpPr>
        <p:spPr>
          <a:xfrm>
            <a:off x="463553" y="2587082"/>
            <a:ext cx="10810330" cy="3877217"/>
          </a:xfrm>
        </p:spPr>
        <p:txBody>
          <a:bodyPr/>
          <a:lstStyle/>
          <a:p>
            <a:pPr marL="357188" indent="-357188">
              <a:spcBef>
                <a:spcPts val="0"/>
              </a:spcBef>
              <a:spcAft>
                <a:spcPts val="1800"/>
              </a:spcAft>
              <a:buFont typeface="Wingdings" panose="05000000000000000000" pitchFamily="2" charset="2"/>
              <a:buChar char="§"/>
            </a:pPr>
            <a:r>
              <a:rPr lang="en-GB" sz="2600" dirty="0" smtClean="0"/>
              <a:t>This will usually fit quite nicely at the end of the introduction, although it doesn’t have to. </a:t>
            </a:r>
          </a:p>
          <a:p>
            <a:pPr marL="357188" indent="-357188">
              <a:spcBef>
                <a:spcPts val="0"/>
              </a:spcBef>
              <a:spcAft>
                <a:spcPts val="1800"/>
              </a:spcAft>
              <a:buFont typeface="Wingdings" panose="05000000000000000000" pitchFamily="2" charset="2"/>
              <a:buChar char="§"/>
            </a:pPr>
            <a:r>
              <a:rPr lang="en-GB" sz="2600" dirty="0" smtClean="0"/>
              <a:t>This </a:t>
            </a:r>
            <a:r>
              <a:rPr lang="en-GB" sz="2600" dirty="0" smtClean="0"/>
              <a:t>lets the reader know exactly what will follow in your essay or report and the order in which this will occur.</a:t>
            </a:r>
          </a:p>
          <a:p>
            <a:pPr marL="357188" indent="-357188">
              <a:spcBef>
                <a:spcPts val="0"/>
              </a:spcBef>
              <a:spcAft>
                <a:spcPts val="1800"/>
              </a:spcAft>
              <a:buFont typeface="Wingdings" panose="05000000000000000000" pitchFamily="2" charset="2"/>
              <a:buChar char="§"/>
            </a:pPr>
            <a:r>
              <a:rPr lang="en-GB" sz="2600" dirty="0" smtClean="0"/>
              <a:t>For </a:t>
            </a:r>
            <a:r>
              <a:rPr lang="en-GB" sz="2600" dirty="0" smtClean="0"/>
              <a:t>example;</a:t>
            </a:r>
          </a:p>
          <a:p>
            <a:pPr marL="0" indent="0">
              <a:spcBef>
                <a:spcPts val="0"/>
              </a:spcBef>
              <a:spcAft>
                <a:spcPts val="600"/>
              </a:spcAft>
              <a:buNone/>
              <a:tabLst>
                <a:tab pos="357188" algn="l"/>
              </a:tabLst>
            </a:pPr>
            <a:r>
              <a:rPr lang="en-GB" sz="2600" dirty="0" smtClean="0"/>
              <a:t>	This </a:t>
            </a:r>
            <a:r>
              <a:rPr lang="en-GB" sz="2600" dirty="0" smtClean="0"/>
              <a:t>essay will argue … This report will provide …</a:t>
            </a:r>
          </a:p>
          <a:p>
            <a:pPr marL="357188" indent="-357188">
              <a:spcBef>
                <a:spcPts val="0"/>
              </a:spcBef>
              <a:spcAft>
                <a:spcPts val="1800"/>
              </a:spcAft>
              <a:buNone/>
            </a:pPr>
            <a:r>
              <a:rPr lang="en-GB" sz="2600" dirty="0" smtClean="0"/>
              <a:t>	X </a:t>
            </a:r>
            <a:r>
              <a:rPr lang="en-GB" sz="2600" dirty="0" smtClean="0"/>
              <a:t>will be discussed in relation to Y, followed by an analysis of… </a:t>
            </a:r>
          </a:p>
          <a:p>
            <a:pPr marL="0" indent="0">
              <a:spcBef>
                <a:spcPts val="0"/>
              </a:spcBef>
              <a:spcAft>
                <a:spcPts val="1800"/>
              </a:spcAft>
              <a:buNone/>
            </a:pPr>
            <a:endParaRPr lang="en-GB" sz="2600" dirty="0" smtClean="0"/>
          </a:p>
        </p:txBody>
      </p:sp>
    </p:spTree>
    <p:extLst>
      <p:ext uri="{BB962C8B-B14F-4D97-AF65-F5344CB8AC3E}">
        <p14:creationId xmlns:p14="http://schemas.microsoft.com/office/powerpoint/2010/main" val="155018557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551" y="941294"/>
            <a:ext cx="11264900" cy="922617"/>
          </a:xfrm>
        </p:spPr>
        <p:txBody>
          <a:bodyPr/>
          <a:lstStyle/>
          <a:p>
            <a:r>
              <a:rPr lang="en-GB" dirty="0" smtClean="0"/>
              <a:t>Top tips …</a:t>
            </a:r>
            <a:endParaRPr lang="en-GB" dirty="0"/>
          </a:p>
        </p:txBody>
      </p:sp>
      <p:sp>
        <p:nvSpPr>
          <p:cNvPr id="3" name="Content Placeholder 2"/>
          <p:cNvSpPr>
            <a:spLocks noGrp="1"/>
          </p:cNvSpPr>
          <p:nvPr>
            <p:ph idx="1"/>
          </p:nvPr>
        </p:nvSpPr>
        <p:spPr>
          <a:xfrm>
            <a:off x="463553" y="2062976"/>
            <a:ext cx="10832632" cy="4401324"/>
          </a:xfrm>
        </p:spPr>
        <p:txBody>
          <a:bodyPr/>
          <a:lstStyle/>
          <a:p>
            <a:pPr>
              <a:spcBef>
                <a:spcPts val="0"/>
              </a:spcBef>
              <a:spcAft>
                <a:spcPts val="1800"/>
              </a:spcAft>
              <a:buFont typeface="Wingdings" panose="05000000000000000000" pitchFamily="2" charset="2"/>
              <a:buChar char="§"/>
            </a:pPr>
            <a:r>
              <a:rPr lang="en-GB" dirty="0" smtClean="0"/>
              <a:t>The </a:t>
            </a:r>
            <a:r>
              <a:rPr lang="en-GB" dirty="0" smtClean="0"/>
              <a:t>length of your introduction will vary according to the particular assignment, however as a general rule, the introduction will usually account for 5-10% of the word count. It is very important to refer to the assignment marking criteria as the percentage of marks that are allocated to this part of the assignment is generally a good indication of the expected word count.</a:t>
            </a:r>
          </a:p>
          <a:p>
            <a:pPr>
              <a:spcBef>
                <a:spcPts val="0"/>
              </a:spcBef>
              <a:spcAft>
                <a:spcPts val="1200"/>
              </a:spcAft>
              <a:buFont typeface="Wingdings" panose="05000000000000000000" pitchFamily="2" charset="2"/>
              <a:buChar char="§"/>
            </a:pPr>
            <a:r>
              <a:rPr lang="en-GB" dirty="0" smtClean="0"/>
              <a:t>Whilst </a:t>
            </a:r>
            <a:r>
              <a:rPr lang="en-GB" dirty="0" smtClean="0"/>
              <a:t>the structure of essays and reports differ, there should be a clear introduction in both. The key difference is that in a report the structure tends to be highly visible, with the use of distinct sections, sub-headings, etc. In contrast to this, an essay will usually have a hidden, internal structure</a:t>
            </a:r>
            <a:r>
              <a:rPr lang="en-GB" dirty="0" smtClean="0"/>
              <a:t>.</a:t>
            </a:r>
            <a:endParaRPr lang="en-GB" dirty="0" smtClean="0"/>
          </a:p>
          <a:p>
            <a:pPr marL="0" indent="0">
              <a:spcBef>
                <a:spcPts val="0"/>
              </a:spcBef>
              <a:spcAft>
                <a:spcPts val="1200"/>
              </a:spcAft>
              <a:buNone/>
            </a:pPr>
            <a:endParaRPr lang="en-GB" dirty="0" smtClean="0"/>
          </a:p>
        </p:txBody>
      </p:sp>
    </p:spTree>
    <p:extLst>
      <p:ext uri="{BB962C8B-B14F-4D97-AF65-F5344CB8AC3E}">
        <p14:creationId xmlns:p14="http://schemas.microsoft.com/office/powerpoint/2010/main" val="407481534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551" y="941294"/>
            <a:ext cx="11264900" cy="922617"/>
          </a:xfrm>
        </p:spPr>
        <p:txBody>
          <a:bodyPr/>
          <a:lstStyle/>
          <a:p>
            <a:r>
              <a:rPr lang="en-GB" dirty="0" smtClean="0"/>
              <a:t>Top tips …</a:t>
            </a:r>
            <a:endParaRPr lang="en-GB" dirty="0"/>
          </a:p>
        </p:txBody>
      </p:sp>
      <p:sp>
        <p:nvSpPr>
          <p:cNvPr id="3" name="Content Placeholder 2"/>
          <p:cNvSpPr>
            <a:spLocks noGrp="1"/>
          </p:cNvSpPr>
          <p:nvPr>
            <p:ph idx="1"/>
          </p:nvPr>
        </p:nvSpPr>
        <p:spPr>
          <a:xfrm>
            <a:off x="463553" y="2040673"/>
            <a:ext cx="10709969" cy="4423627"/>
          </a:xfrm>
        </p:spPr>
        <p:txBody>
          <a:bodyPr/>
          <a:lstStyle/>
          <a:p>
            <a:pPr>
              <a:spcBef>
                <a:spcPts val="0"/>
              </a:spcBef>
              <a:spcAft>
                <a:spcPts val="1800"/>
              </a:spcAft>
              <a:buFont typeface="Wingdings" panose="05000000000000000000" pitchFamily="2" charset="2"/>
              <a:buChar char="§"/>
            </a:pPr>
            <a:r>
              <a:rPr lang="en-GB" dirty="0" smtClean="0"/>
              <a:t>Pay </a:t>
            </a:r>
            <a:r>
              <a:rPr lang="en-GB" dirty="0" smtClean="0"/>
              <a:t>really close attention to the assignment brief to help you with your introduction. For example if the brief asks you to ‘discuss’ A in relation to B, in your introduction you should say something like; This essay will discuss A in relation to B. By using the key words and instruction terms / verbs (i.e. discuss, critically analyse, outline) from the assignment brief in your introduction, you are highlighting to the reader ‘look, I am on topic and will be doing exactly what you have asked me to do’ !   </a:t>
            </a:r>
          </a:p>
          <a:p>
            <a:pPr>
              <a:spcBef>
                <a:spcPts val="0"/>
              </a:spcBef>
              <a:spcAft>
                <a:spcPts val="1800"/>
              </a:spcAft>
              <a:buFont typeface="Wingdings" panose="05000000000000000000" pitchFamily="2" charset="2"/>
              <a:buChar char="§"/>
            </a:pPr>
            <a:r>
              <a:rPr lang="en-GB" dirty="0" smtClean="0"/>
              <a:t>By </a:t>
            </a:r>
            <a:r>
              <a:rPr lang="en-GB" dirty="0" smtClean="0"/>
              <a:t>all means draft an initial introduction, but always ensure that you re-visit at the final editing &amp; polishing stage of your work to ensure that it does fit exactly what you ended up doing. For example your content order might change.        </a:t>
            </a:r>
          </a:p>
          <a:p>
            <a:pPr>
              <a:buFont typeface="Wingdings" panose="05000000000000000000" pitchFamily="2" charset="2"/>
              <a:buChar char="Ø"/>
            </a:pPr>
            <a:endParaRPr lang="en-GB" dirty="0" smtClean="0"/>
          </a:p>
          <a:p>
            <a:pPr>
              <a:buFont typeface="Wingdings" panose="05000000000000000000" pitchFamily="2" charset="2"/>
              <a:buChar char="Ø"/>
            </a:pPr>
            <a:endParaRPr lang="en-GB" dirty="0" smtClean="0"/>
          </a:p>
          <a:p>
            <a:pPr marL="0" indent="0">
              <a:buNone/>
            </a:pPr>
            <a:endParaRPr lang="en-GB" dirty="0" smtClean="0"/>
          </a:p>
        </p:txBody>
      </p:sp>
    </p:spTree>
    <p:extLst>
      <p:ext uri="{BB962C8B-B14F-4D97-AF65-F5344CB8AC3E}">
        <p14:creationId xmlns:p14="http://schemas.microsoft.com/office/powerpoint/2010/main" val="364901577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2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586</Words>
  <Application>Microsoft Office PowerPoint</Application>
  <PresentationFormat>Widescreen</PresentationFormat>
  <Paragraphs>36</Paragraphs>
  <Slides>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ＭＳ Ｐゴシック</vt:lpstr>
      <vt:lpstr>ＭＳ Ｐゴシック</vt:lpstr>
      <vt:lpstr>Arial</vt:lpstr>
      <vt:lpstr>Calibri</vt:lpstr>
      <vt:lpstr>Titillium</vt:lpstr>
      <vt:lpstr>Wingdings</vt:lpstr>
      <vt:lpstr>25_Default Design</vt:lpstr>
      <vt:lpstr>Effective Introductions</vt:lpstr>
      <vt:lpstr>What should be included in an effective introduction?</vt:lpstr>
      <vt:lpstr>What should be included in an effective introduction?</vt:lpstr>
      <vt:lpstr>PowerPoint Presentation</vt:lpstr>
      <vt:lpstr>Introductions should always provide a clear, but concise ‘statement of intent’ or ‘statement of purpose’</vt:lpstr>
      <vt:lpstr>Top tips …</vt:lpstr>
      <vt:lpstr>Top tips …</vt:lpstr>
    </vt:vector>
  </TitlesOfParts>
  <Company>Edinburgh Napier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Introductions</dc:title>
  <dc:creator>Russell, David</dc:creator>
  <cp:lastModifiedBy>Russell, David</cp:lastModifiedBy>
  <cp:revision>1</cp:revision>
  <dcterms:created xsi:type="dcterms:W3CDTF">2017-12-08T11:53:32Z</dcterms:created>
  <dcterms:modified xsi:type="dcterms:W3CDTF">2017-12-08T11:53:37Z</dcterms:modified>
</cp:coreProperties>
</file>